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5" r:id="rId2"/>
    <p:sldId id="276" r:id="rId3"/>
    <p:sldId id="277" r:id="rId4"/>
    <p:sldId id="278" r:id="rId5"/>
    <p:sldId id="262" r:id="rId6"/>
    <p:sldId id="279" r:id="rId7"/>
    <p:sldId id="261" r:id="rId8"/>
    <p:sldId id="260" r:id="rId9"/>
    <p:sldId id="266" r:id="rId10"/>
    <p:sldId id="267" r:id="rId11"/>
    <p:sldId id="268" r:id="rId12"/>
    <p:sldId id="269" r:id="rId13"/>
    <p:sldId id="258" r:id="rId14"/>
    <p:sldId id="270" r:id="rId15"/>
    <p:sldId id="271" r:id="rId16"/>
    <p:sldId id="274" r:id="rId17"/>
    <p:sldId id="257" r:id="rId18"/>
    <p:sldId id="259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BB1B-AA2D-4158-B747-1431B6BC0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0CE17-B23B-4992-A8D8-BB3DD0FE8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7365F-C6AA-441C-9434-701EFF57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5242C-D3C5-4A43-A4D9-ADC2AFB9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58C6C-7183-4C7E-8324-EA9D7E5D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03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A4BA-233A-4141-BFA4-17E3E3CC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4F3EC-432C-4CD0-8FB1-5765AD5FD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14A7A-7DA2-4EC6-9A9B-DD0F8DDD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D3BA9-F7BC-4F62-B3B4-482AB2E9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B6B86-5B48-4506-9A2F-9E5459B4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84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A89262-CC4C-4AEB-9C2F-3E882300F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684AF-D695-46BE-8AE1-F7C870B79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01299-3E6E-4AFA-A4AE-05790EBF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56105-A7FB-409A-A787-2A2DF2F0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A94EF-8FA3-4EDA-BD5B-EA2B00E6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07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8AA3-7B19-4E82-BC5E-E0CEE722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2835F-2FBB-4FF6-A681-807E7CCB4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5232F-EDFF-4D65-8B15-877F4529A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D6946-50F0-417B-BE2C-F4FC94B8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63C55-F42E-48A1-845B-14FEDEF7D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203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CBD8-C099-4FE4-95FF-2E5E2491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D888-721A-45AF-8F57-DE44976B6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A4EA3-CEC7-4139-BC69-B579D2E04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05FB1-68CB-4072-B797-68272913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AA27-00A4-4F8B-AA15-193FF7FA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7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5A12-282F-43D3-9157-A91776D77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8317E-8B61-4FE0-81B3-4DC05DC747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F5941-B981-487E-9DC3-B02FA074A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5AF03-3B87-4B89-880E-F5544355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3CBCF-51C9-421D-A436-F79F4E2CF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5C502-0707-4F22-8CE2-84AE7F92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8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5931-36F9-46CC-AB83-E7A0CA78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F71D7-F9ED-4140-B256-DEAB6865E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40652-51C9-4D15-B379-83785C359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39842B-C31B-40FE-8723-BD6AD0E8B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5E8D9-7C72-4C29-A06F-2A88508ED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84195-1952-479F-8D44-3024D086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BA3334-AF79-4BBD-B5D2-BEF34D01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EBC93-3B19-4BA2-A810-613B8E1F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87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60414-2DDB-4F33-896C-4CF6C50A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963CC-9BC4-46B3-A6D4-337459C2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92070-2B1B-4F1B-B5AE-07DC7B81A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B8F2C-8313-4BBA-AFEC-730AA671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52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A6D2A-DF2A-416B-98E6-4455BF3B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A18133-BCEF-4DBF-B8F0-A390B403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E06C2-66D0-4492-8128-5D06C918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086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AA9C-6669-40E6-A552-E1A893222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2D63C-C6AE-4BF2-8590-566147F5C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54CFA-6FC8-4375-B194-F1BE4E7AB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BA594-3E75-4250-96A8-C805BC251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E8311-C092-475A-AAE7-E9093B15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6BC3F-0669-4CA9-821F-815C520C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664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8193-F16A-423E-B183-0EC9617E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BC4F34-CEF1-4499-8B3B-8B5A2C80E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46796-D376-4E33-86C2-CBF33E6EC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7F87A-32AE-46B1-8288-450793C2E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C3406-F812-4C8F-A3A9-A2E617CBD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23FE4-8099-4E60-B2D3-F604DFDA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48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0C745-B98E-4033-BE93-73E77083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D177F-2753-430D-ACD9-C01150948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2FB97-1671-4DAD-94BD-6A9120750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06C1E-2F44-4912-817A-C95D48625D1C}" type="datetimeFigureOut">
              <a:rPr lang="en-IN" smtClean="0"/>
              <a:t>03-08-2020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88A80-9232-4D18-9805-5A0072C17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B45E2-A23F-4CDC-8195-48BB93780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42FB3-9DE8-4B5C-BD51-EE856AA733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72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B5DF1A-230E-4211-9936-D8A82465D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C086C-E419-483F-A663-9FC1914C2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2886656" cy="3014631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/>
              <a:t>Regression Equation for Predicting Water Level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93286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E2659-9139-43F8-AAC6-8C9F0159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Within Indian territory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55AFC6B-DABF-487E-921F-5E64CB087B47}"/>
              </a:ext>
            </a:extLst>
          </p:cNvPr>
          <p:cNvSpPr/>
          <p:nvPr/>
        </p:nvSpPr>
        <p:spPr>
          <a:xfrm>
            <a:off x="2186607" y="2315816"/>
            <a:ext cx="1737691" cy="1033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Gauge to gauge differential measurement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06E598-138A-431A-AC67-C1F7494583E9}"/>
              </a:ext>
            </a:extLst>
          </p:cNvPr>
          <p:cNvSpPr/>
          <p:nvPr/>
        </p:nvSpPr>
        <p:spPr>
          <a:xfrm>
            <a:off x="8479735" y="2315816"/>
            <a:ext cx="1749287" cy="1033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Implies normal flow of water</a:t>
            </a:r>
            <a:endParaRPr lang="en-IN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E511C645-E57E-4507-B574-DB7249B329CE}"/>
              </a:ext>
            </a:extLst>
          </p:cNvPr>
          <p:cNvSpPr/>
          <p:nvPr/>
        </p:nvSpPr>
        <p:spPr>
          <a:xfrm>
            <a:off x="4929809" y="1904999"/>
            <a:ext cx="2332382" cy="185530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 in reading is constant?</a:t>
            </a:r>
            <a:endParaRPr lang="en-IN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03DB55-1610-48FC-8F8D-687E32F69DC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924298" y="2832651"/>
            <a:ext cx="1005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E7676C-E66F-4761-945B-10EC1547FD3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262191" y="2832650"/>
            <a:ext cx="11926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7D264F-B73C-457D-960C-8F28396A1F6B}"/>
              </a:ext>
            </a:extLst>
          </p:cNvPr>
          <p:cNvSpPr txBox="1"/>
          <p:nvPr/>
        </p:nvSpPr>
        <p:spPr>
          <a:xfrm>
            <a:off x="7568644" y="2446786"/>
            <a:ext cx="886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4854DF-51D2-43BF-A4F7-F05AFA19B3C0}"/>
              </a:ext>
            </a:extLst>
          </p:cNvPr>
          <p:cNvSpPr/>
          <p:nvPr/>
        </p:nvSpPr>
        <p:spPr>
          <a:xfrm>
            <a:off x="8479735" y="3700668"/>
            <a:ext cx="1749287" cy="1033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Blockage in flow of water detected</a:t>
            </a:r>
            <a:endParaRPr lang="en-IN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79C1AF2-7580-4AA6-B47A-B2F4D1AA2E45}"/>
              </a:ext>
            </a:extLst>
          </p:cNvPr>
          <p:cNvCxnSpPr>
            <a:cxnSpLocks/>
            <a:stCxn id="5" idx="2"/>
            <a:endCxn id="9" idx="1"/>
          </p:cNvCxnSpPr>
          <p:nvPr/>
        </p:nvCxnSpPr>
        <p:spPr>
          <a:xfrm rot="16200000" flipH="1">
            <a:off x="7059267" y="2797034"/>
            <a:ext cx="457201" cy="23837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233642-D6B3-40C1-988D-E091D2C1C3EC}"/>
              </a:ext>
            </a:extLst>
          </p:cNvPr>
          <p:cNvSpPr txBox="1"/>
          <p:nvPr/>
        </p:nvSpPr>
        <p:spPr>
          <a:xfrm>
            <a:off x="7099856" y="4127190"/>
            <a:ext cx="79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8077F-463B-44FB-BBC4-398BE2DE0E6B}"/>
              </a:ext>
            </a:extLst>
          </p:cNvPr>
          <p:cNvSpPr/>
          <p:nvPr/>
        </p:nvSpPr>
        <p:spPr>
          <a:xfrm>
            <a:off x="8372890" y="5224671"/>
            <a:ext cx="1962976" cy="1126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volume of water accumulated using sensor reading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6846FD-93EE-4635-A20A-D0C00496CF51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9354378" y="4734338"/>
            <a:ext cx="1" cy="49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65328-0AAA-4D9B-AC41-0BF3CE1BF622}"/>
              </a:ext>
            </a:extLst>
          </p:cNvPr>
          <p:cNvSpPr/>
          <p:nvPr/>
        </p:nvSpPr>
        <p:spPr>
          <a:xfrm>
            <a:off x="2094671" y="5224671"/>
            <a:ext cx="1962976" cy="1126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travel time of discharged water if outburst takes place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433453-31DE-4DE0-A2EF-531CA50CA6AB}"/>
              </a:ext>
            </a:extLst>
          </p:cNvPr>
          <p:cNvCxnSpPr>
            <a:stCxn id="12" idx="1"/>
            <a:endCxn id="14" idx="3"/>
          </p:cNvCxnSpPr>
          <p:nvPr/>
        </p:nvCxnSpPr>
        <p:spPr>
          <a:xfrm flipH="1">
            <a:off x="4057647" y="5787889"/>
            <a:ext cx="4315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B70A-77FC-4648-83C3-BAF43E05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New video">
            <a:hlinkClick r:id="" action="ppaction://media"/>
            <a:extLst>
              <a:ext uri="{FF2B5EF4-FFF2-40B4-BE49-F238E27FC236}">
                <a16:creationId xmlns:a16="http://schemas.microsoft.com/office/drawing/2014/main" id="{92864EA2-CC57-448D-A1AB-8DE613431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D4C9-028B-4807-99A1-56F4270E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Scenarios considered for prediction: Rainfall only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A3B3648-7693-4147-BBCD-4E952E094A9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7"/>
          <a:ext cx="10515600" cy="48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793311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352316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6693589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67750629"/>
                    </a:ext>
                  </a:extLst>
                </a:gridCol>
              </a:tblGrid>
              <a:tr h="4802188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Data set used</a:t>
                      </a:r>
                    </a:p>
                    <a:p>
                      <a:pPr algn="ctr"/>
                      <a:endParaRPr lang="en-IN" b="0" dirty="0"/>
                    </a:p>
                    <a:p>
                      <a:pPr algn="ctr"/>
                      <a:endParaRPr lang="en-IN" b="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Machine learning model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Input data provided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Output obtained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789745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0BD205-8092-41CD-99EB-604865B0D9D8}"/>
              </a:ext>
            </a:extLst>
          </p:cNvPr>
          <p:cNvSpPr/>
          <p:nvPr/>
        </p:nvSpPr>
        <p:spPr>
          <a:xfrm>
            <a:off x="1404730" y="2769531"/>
            <a:ext cx="1616765" cy="871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Rainfall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A3D402-EFA0-4709-8DF9-C4F4D1213ABE}"/>
              </a:ext>
            </a:extLst>
          </p:cNvPr>
          <p:cNvSpPr/>
          <p:nvPr/>
        </p:nvSpPr>
        <p:spPr>
          <a:xfrm>
            <a:off x="1404730" y="4206512"/>
            <a:ext cx="1616765" cy="86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Water level rise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9EC570-B20A-4DD8-85CB-3A64B32F89A1}"/>
              </a:ext>
            </a:extLst>
          </p:cNvPr>
          <p:cNvSpPr/>
          <p:nvPr/>
        </p:nvSpPr>
        <p:spPr>
          <a:xfrm>
            <a:off x="3841473" y="3018924"/>
            <a:ext cx="1832115" cy="16981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Rainfall vs Water level linear regression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DFB45F-96BE-4C6D-910D-634216D993BC}"/>
              </a:ext>
            </a:extLst>
          </p:cNvPr>
          <p:cNvSpPr/>
          <p:nvPr/>
        </p:nvSpPr>
        <p:spPr>
          <a:xfrm>
            <a:off x="6347791" y="3429000"/>
            <a:ext cx="1976232" cy="877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Rainfall forecast obtained from Weather API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81D3CE-D037-4A6B-90D0-672078347391}"/>
              </a:ext>
            </a:extLst>
          </p:cNvPr>
          <p:cNvSpPr/>
          <p:nvPr/>
        </p:nvSpPr>
        <p:spPr>
          <a:xfrm>
            <a:off x="8998226" y="3315752"/>
            <a:ext cx="2095501" cy="1104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Expected rise in reservoir level due to forecasted rainfall</a:t>
            </a:r>
          </a:p>
        </p:txBody>
      </p:sp>
    </p:spTree>
    <p:extLst>
      <p:ext uri="{BB962C8B-B14F-4D97-AF65-F5344CB8AC3E}">
        <p14:creationId xmlns:p14="http://schemas.microsoft.com/office/powerpoint/2010/main" val="331021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5BE714-3315-49D5-B699-B354AF54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Scenarios considered for prediction : Both snow fall and rainfall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F146051F-DC7E-4D80-88C5-46F68BC3C62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7"/>
          <a:ext cx="10515600" cy="48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793311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352316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6693589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67750629"/>
                    </a:ext>
                  </a:extLst>
                </a:gridCol>
              </a:tblGrid>
              <a:tr h="4802188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Data set used</a:t>
                      </a:r>
                    </a:p>
                    <a:p>
                      <a:pPr algn="ctr"/>
                      <a:endParaRPr lang="en-IN" b="0" dirty="0"/>
                    </a:p>
                    <a:p>
                      <a:pPr algn="ctr"/>
                      <a:endParaRPr lang="en-IN" b="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Machine learning model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Input data provided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Output obtained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789745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47C603-66A0-48A0-B03C-ABE432016B7E}"/>
              </a:ext>
            </a:extLst>
          </p:cNvPr>
          <p:cNvSpPr/>
          <p:nvPr/>
        </p:nvSpPr>
        <p:spPr>
          <a:xfrm>
            <a:off x="1403072" y="4260087"/>
            <a:ext cx="1616765" cy="871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Rainfall amount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A3CDE7-0ECB-47FB-BEDF-C224E1D5625F}"/>
              </a:ext>
            </a:extLst>
          </p:cNvPr>
          <p:cNvSpPr/>
          <p:nvPr/>
        </p:nvSpPr>
        <p:spPr>
          <a:xfrm>
            <a:off x="1404729" y="5381968"/>
            <a:ext cx="1616765" cy="86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Water level rise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53215F-8157-494A-A2B0-A2302E18B65D}"/>
              </a:ext>
            </a:extLst>
          </p:cNvPr>
          <p:cNvSpPr/>
          <p:nvPr/>
        </p:nvSpPr>
        <p:spPr>
          <a:xfrm>
            <a:off x="3728414" y="3080432"/>
            <a:ext cx="2095500" cy="2022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Snowfall, temperature and rainfall vs Water level linear regression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21E47-645F-4437-ADA3-25087987CEAE}"/>
              </a:ext>
            </a:extLst>
          </p:cNvPr>
          <p:cNvSpPr/>
          <p:nvPr/>
        </p:nvSpPr>
        <p:spPr>
          <a:xfrm>
            <a:off x="6422954" y="2496810"/>
            <a:ext cx="1976232" cy="877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Rainfall forecast obtained from Weather 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F00964-4DCB-49F8-9920-B4710BC95059}"/>
              </a:ext>
            </a:extLst>
          </p:cNvPr>
          <p:cNvSpPr/>
          <p:nvPr/>
        </p:nvSpPr>
        <p:spPr>
          <a:xfrm>
            <a:off x="8998226" y="3539555"/>
            <a:ext cx="2095501" cy="11044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Expected rise in reservoir level due to forecasted rainfall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2E2355-EC54-49E3-AA43-7DBD0548D70D}"/>
              </a:ext>
            </a:extLst>
          </p:cNvPr>
          <p:cNvSpPr/>
          <p:nvPr/>
        </p:nvSpPr>
        <p:spPr>
          <a:xfrm>
            <a:off x="1403073" y="2139519"/>
            <a:ext cx="1616765" cy="86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Amount of snow fall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50F92D-56DC-41F5-BCE3-994AD5DFCE13}"/>
              </a:ext>
            </a:extLst>
          </p:cNvPr>
          <p:cNvSpPr/>
          <p:nvPr/>
        </p:nvSpPr>
        <p:spPr>
          <a:xfrm>
            <a:off x="1403072" y="3222002"/>
            <a:ext cx="1616765" cy="8603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Air temperature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788714-B5B2-46A3-A801-7DF46B2AC153}"/>
              </a:ext>
            </a:extLst>
          </p:cNvPr>
          <p:cNvSpPr/>
          <p:nvPr/>
        </p:nvSpPr>
        <p:spPr>
          <a:xfrm>
            <a:off x="6422954" y="3643379"/>
            <a:ext cx="1976232" cy="877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Snow fall forecast obtained from Weather 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956030-7B62-4954-A985-36F7EE048463}"/>
              </a:ext>
            </a:extLst>
          </p:cNvPr>
          <p:cNvSpPr/>
          <p:nvPr/>
        </p:nvSpPr>
        <p:spPr>
          <a:xfrm>
            <a:off x="6422954" y="4789948"/>
            <a:ext cx="1976232" cy="877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Air forecast obtained from Weather API</a:t>
            </a:r>
          </a:p>
        </p:txBody>
      </p:sp>
    </p:spTree>
    <p:extLst>
      <p:ext uri="{BB962C8B-B14F-4D97-AF65-F5344CB8AC3E}">
        <p14:creationId xmlns:p14="http://schemas.microsoft.com/office/powerpoint/2010/main" val="1746924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CE7E2-5446-4411-BA56-0A60D7C8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Scenarios considered for prediction : Glacial lake outburst flood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E0DB278D-705F-4255-B26F-6222653FD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598372"/>
              </p:ext>
            </p:extLst>
          </p:nvPr>
        </p:nvGraphicFramePr>
        <p:xfrm>
          <a:off x="838200" y="1690687"/>
          <a:ext cx="10515600" cy="480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793311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352316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6693589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67750629"/>
                    </a:ext>
                  </a:extLst>
                </a:gridCol>
              </a:tblGrid>
              <a:tr h="4802188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Dataset used</a:t>
                      </a:r>
                    </a:p>
                    <a:p>
                      <a:pPr algn="ctr"/>
                      <a:endParaRPr lang="en-IN" b="0" dirty="0"/>
                    </a:p>
                    <a:p>
                      <a:pPr algn="ctr"/>
                      <a:endParaRPr lang="en-IN" b="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Machine learning model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Input data provided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Output obtained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789745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25E820-3CEE-4F33-9FF6-696B6DD0C96A}"/>
              </a:ext>
            </a:extLst>
          </p:cNvPr>
          <p:cNvSpPr/>
          <p:nvPr/>
        </p:nvSpPr>
        <p:spPr>
          <a:xfrm>
            <a:off x="1258957" y="3429000"/>
            <a:ext cx="1908313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Satellite imagery of Glacial lake at different times of year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AEACE6-A79C-4688-9F3A-8A86A6660E48}"/>
              </a:ext>
            </a:extLst>
          </p:cNvPr>
          <p:cNvSpPr/>
          <p:nvPr/>
        </p:nvSpPr>
        <p:spPr>
          <a:xfrm>
            <a:off x="3588027" y="2885866"/>
            <a:ext cx="2362199" cy="2378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Computer vision based model to asses the volume of water held by lake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A5DFD-A3CD-4386-B27C-657AC7B03D1C}"/>
              </a:ext>
            </a:extLst>
          </p:cNvPr>
          <p:cNvSpPr/>
          <p:nvPr/>
        </p:nvSpPr>
        <p:spPr>
          <a:xfrm>
            <a:off x="6370983" y="3429000"/>
            <a:ext cx="2146852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Live image feed captured using remote sensing satellite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0EFF355-9F93-4BD4-9161-5037BFE33734}"/>
              </a:ext>
            </a:extLst>
          </p:cNvPr>
          <p:cNvSpPr/>
          <p:nvPr/>
        </p:nvSpPr>
        <p:spPr>
          <a:xfrm>
            <a:off x="8998226" y="3503715"/>
            <a:ext cx="2146852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Authorities are made aware of the possible outburst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1922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9B0D-3ABF-4306-B0F0-52CCAA05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Glacial lake detected using AI (object detection)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6737E0-2AB4-48C4-BC1A-475156F66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0" b="-2"/>
          <a:stretch/>
        </p:blipFill>
        <p:spPr>
          <a:xfrm>
            <a:off x="484632" y="484632"/>
            <a:ext cx="8124232" cy="57617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03830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749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4EB11-310D-421F-AA0F-B2B5A8F3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 screenshot of an UI where you can upload new features, labels and dataset, which will train automatically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F48F0F-1E86-494F-BF7A-95669F24F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" t="1259" r="967" b="-3"/>
          <a:stretch/>
        </p:blipFill>
        <p:spPr>
          <a:xfrm>
            <a:off x="6096000" y="710214"/>
            <a:ext cx="5459470" cy="5508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6D282D-B31E-46D0-AFC9-9B9099D12FAC}"/>
              </a:ext>
            </a:extLst>
          </p:cNvPr>
          <p:cNvSpPr txBox="1"/>
          <p:nvPr/>
        </p:nvSpPr>
        <p:spPr>
          <a:xfrm>
            <a:off x="9144001" y="6218897"/>
            <a:ext cx="227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*under development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843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220A69-8AAB-4AA6-A001-AD06FA516A77}"/>
              </a:ext>
            </a:extLst>
          </p:cNvPr>
          <p:cNvSpPr txBox="1"/>
          <p:nvPr/>
        </p:nvSpPr>
        <p:spPr>
          <a:xfrm>
            <a:off x="3446156" y="1930076"/>
            <a:ext cx="22773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CSV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F4FA8-85D1-4DF1-85CB-376E13C4C7A3}"/>
              </a:ext>
            </a:extLst>
          </p:cNvPr>
          <p:cNvSpPr txBox="1"/>
          <p:nvPr/>
        </p:nvSpPr>
        <p:spPr>
          <a:xfrm>
            <a:off x="3446156" y="2534352"/>
            <a:ext cx="23415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Features and label column 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BB1D4F-038F-49FC-866E-85F4FADFA58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723492" y="2114742"/>
            <a:ext cx="14716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644972-F33D-47A1-B10A-AF3558FADBA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787714" y="2857518"/>
            <a:ext cx="1407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912F85-E22A-4487-A575-6430389BBF66}"/>
              </a:ext>
            </a:extLst>
          </p:cNvPr>
          <p:cNvSpPr txBox="1"/>
          <p:nvPr/>
        </p:nvSpPr>
        <p:spPr>
          <a:xfrm>
            <a:off x="5755927" y="2319302"/>
            <a:ext cx="147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 by user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09D6DC-C5FF-4742-93ED-42A63909BFE4}"/>
              </a:ext>
            </a:extLst>
          </p:cNvPr>
          <p:cNvSpPr/>
          <p:nvPr/>
        </p:nvSpPr>
        <p:spPr>
          <a:xfrm>
            <a:off x="7195132" y="4093218"/>
            <a:ext cx="2217405" cy="652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API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B53D45-A229-42BC-9325-7B216CEDB8CC}"/>
              </a:ext>
            </a:extLst>
          </p:cNvPr>
          <p:cNvSpPr/>
          <p:nvPr/>
        </p:nvSpPr>
        <p:spPr>
          <a:xfrm>
            <a:off x="2350154" y="3966405"/>
            <a:ext cx="2341557" cy="90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Push to Database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2F8884-036C-411D-B9A7-658E18438584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8303835" y="3588799"/>
            <a:ext cx="1" cy="504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238B5E-BF8D-4211-8104-F37EFB94802D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>
            <a:off x="4691711" y="4419406"/>
            <a:ext cx="2503421" cy="1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EA6660-7B9E-444B-ABEB-EE8CAA3677AD}"/>
              </a:ext>
            </a:extLst>
          </p:cNvPr>
          <p:cNvSpPr/>
          <p:nvPr/>
        </p:nvSpPr>
        <p:spPr>
          <a:xfrm>
            <a:off x="2325146" y="5207070"/>
            <a:ext cx="2391572" cy="909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Retrain a model using the new parameters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03525D7-CB95-447C-BC97-5A4F73D4BAEF}"/>
              </a:ext>
            </a:extLst>
          </p:cNvPr>
          <p:cNvSpPr/>
          <p:nvPr/>
        </p:nvSpPr>
        <p:spPr>
          <a:xfrm>
            <a:off x="7133057" y="5207070"/>
            <a:ext cx="2391572" cy="9092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Show the result in dashboard for visualisation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E1C2D1-5142-4BFF-8B3B-9F473A0D9BD1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3520932" y="4875652"/>
            <a:ext cx="1" cy="33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1CE1AA-F014-4E2A-9E3F-8726FDAEDF1A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4716718" y="5661694"/>
            <a:ext cx="2416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D5A444C7-F185-4240-821A-139FB203AC60}"/>
              </a:ext>
            </a:extLst>
          </p:cNvPr>
          <p:cNvSpPr txBox="1">
            <a:spLocks/>
          </p:cNvSpPr>
          <p:nvPr/>
        </p:nvSpPr>
        <p:spPr>
          <a:xfrm>
            <a:off x="1453299" y="442816"/>
            <a:ext cx="9285401" cy="882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New parameter testing schematic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F5E092-403D-4B5E-BD0C-AC01B9577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839" r="2328" b="2078"/>
          <a:stretch/>
        </p:blipFill>
        <p:spPr>
          <a:xfrm>
            <a:off x="7226919" y="1207369"/>
            <a:ext cx="2946892" cy="237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47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A2A6B-4818-43EB-9F18-893E5F357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have we done?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F17AD-12C1-4FCD-89A0-562AE231E22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Local dashboard (using React)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​</a:t>
            </a:r>
          </a:p>
          <a:p>
            <a:pPr marL="0" indent="0" rtl="0" fontAlgn="base">
              <a:buNone/>
            </a:pP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Central dashboard (using 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</a:rPr>
              <a:t>PowerBI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)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​</a:t>
            </a:r>
          </a:p>
          <a:p>
            <a:pPr marL="0" indent="0" rtl="0" fontAlgn="base">
              <a:buNone/>
            </a:pP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Public address system: </a:t>
            </a:r>
            <a:r>
              <a:rPr lang="en-US" sz="1400" b="1" i="0" u="none" strike="noStrike" dirty="0">
                <a:effectLst/>
                <a:latin typeface="Calibri" panose="020F0502020204030204" pitchFamily="34" charset="0"/>
              </a:rPr>
              <a:t>1. SMS  2. Call alert  3. Tweet 4. E-mail 5. Light pattern.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​</a:t>
            </a:r>
          </a:p>
          <a:p>
            <a:pPr marL="0" indent="0" rtl="0" fontAlgn="base">
              <a:buNone/>
            </a:pP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effectLst/>
                <a:latin typeface="Calibri" panose="020F0502020204030204" pitchFamily="34" charset="0"/>
              </a:rPr>
              <a:t>Machine Learning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 to predict rise in water level and issue alert, terms considered: </a:t>
            </a:r>
            <a:r>
              <a:rPr lang="en-US" sz="1400" b="1" i="0" u="none" strike="noStrike" dirty="0">
                <a:effectLst/>
                <a:latin typeface="Calibri" panose="020F0502020204030204" pitchFamily="34" charset="0"/>
              </a:rPr>
              <a:t>rainfall, inflow volume of water, travel time, corresponding rise in water level for inflow of certain volume of water.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​</a:t>
            </a:r>
          </a:p>
          <a:p>
            <a:pPr marL="0" indent="0" rtl="0" fontAlgn="base">
              <a:buNone/>
            </a:pP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effectLst/>
                <a:latin typeface="Calibri" panose="020F0502020204030204" pitchFamily="34" charset="0"/>
              </a:rPr>
              <a:t>Artificial intelligence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(object detection) to detect landslides through satellite images.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​</a:t>
            </a:r>
          </a:p>
          <a:p>
            <a:pPr marL="0" indent="0" rtl="0" fontAlgn="base">
              <a:buNone/>
            </a:pP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</a:rPr>
              <a:t>Flexibility to add new parameter.</a:t>
            </a:r>
            <a:r>
              <a:rPr lang="en-US" sz="1400" b="0" i="0" dirty="0">
                <a:effectLst/>
                <a:latin typeface="Calibri" panose="020F0502020204030204" pitchFamily="34" charset="0"/>
              </a:rPr>
              <a:t>​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00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373E-150B-4FDD-85E2-EFEAC1AA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Flood Warning System</a:t>
            </a:r>
            <a:endParaRPr lang="en-IN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F38CE3-D9A4-4ACA-8E73-EB9A5F813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68" y="2005012"/>
            <a:ext cx="6145349" cy="460653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97BD28-E13C-477A-9EAC-888E6DF6C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4" y="2005012"/>
            <a:ext cx="5674833" cy="460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0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5FA9F-78B5-457E-91C2-ED91DF85F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7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b="1" u="sng" dirty="0"/>
              <a:t>Equation of Linear Regression – </a:t>
            </a:r>
          </a:p>
          <a:p>
            <a:pPr marL="0" indent="0">
              <a:buNone/>
            </a:pPr>
            <a:endParaRPr lang="en-US" sz="3500" b="1" u="sng" dirty="0"/>
          </a:p>
          <a:p>
            <a:r>
              <a:rPr lang="en-IN" sz="2200" b="1" dirty="0"/>
              <a:t>y = </a:t>
            </a:r>
            <a:r>
              <a:rPr lang="en-IN" sz="2200" b="1" dirty="0" err="1"/>
              <a:t>mX+c</a:t>
            </a:r>
            <a:r>
              <a:rPr lang="en-IN" sz="2200" dirty="0"/>
              <a:t>, where m = slope and c = intercept.</a:t>
            </a:r>
          </a:p>
          <a:p>
            <a:r>
              <a:rPr lang="en-IN" sz="2200" dirty="0"/>
              <a:t>This can also be intuitively illustrated as – </a:t>
            </a:r>
          </a:p>
          <a:p>
            <a:pPr lvl="1"/>
            <a:r>
              <a:rPr lang="en-US" sz="1900" dirty="0"/>
              <a:t>m = Model Coefficient for each predictor (Output from the Regression Algorithm)</a:t>
            </a:r>
          </a:p>
          <a:p>
            <a:pPr lvl="1"/>
            <a:r>
              <a:rPr lang="en-US" sz="1900" dirty="0"/>
              <a:t>X = Predictor Value (</a:t>
            </a:r>
            <a:r>
              <a:rPr lang="en-US" sz="1900" b="1" dirty="0"/>
              <a:t>Rainfall in mm</a:t>
            </a:r>
            <a:r>
              <a:rPr lang="en-US" sz="1900" dirty="0"/>
              <a:t>)</a:t>
            </a:r>
          </a:p>
          <a:p>
            <a:pPr lvl="1"/>
            <a:r>
              <a:rPr lang="en-US" sz="1900" dirty="0"/>
              <a:t>c = Regression Line Intercept (Output from the Regression Algorithm)</a:t>
            </a:r>
          </a:p>
          <a:p>
            <a:pPr lvl="1"/>
            <a:endParaRPr lang="en-US" sz="1900" dirty="0"/>
          </a:p>
          <a:p>
            <a:r>
              <a:rPr lang="en-US" sz="2200" dirty="0">
                <a:solidFill>
                  <a:srgbClr val="292929"/>
                </a:solidFill>
                <a:latin typeface="medium-content-serif-font"/>
              </a:rPr>
              <a:t>Our goal is to minimize this error to obtain the most accurate value of </a:t>
            </a:r>
            <a:r>
              <a:rPr lang="en-US" sz="2200" b="1" dirty="0">
                <a:solidFill>
                  <a:srgbClr val="292929"/>
                </a:solidFill>
                <a:latin typeface="medium-content-serif-font"/>
              </a:rPr>
              <a:t>m</a:t>
            </a:r>
            <a:r>
              <a:rPr lang="en-US" sz="2200" dirty="0">
                <a:solidFill>
                  <a:srgbClr val="292929"/>
                </a:solidFill>
                <a:latin typeface="medium-content-serif-font"/>
              </a:rPr>
              <a:t> and </a:t>
            </a:r>
            <a:r>
              <a:rPr lang="en-US" sz="2200" b="1" dirty="0">
                <a:solidFill>
                  <a:srgbClr val="292929"/>
                </a:solidFill>
                <a:latin typeface="medium-content-serif-font"/>
              </a:rPr>
              <a:t>c</a:t>
            </a:r>
            <a:r>
              <a:rPr lang="en-US" sz="2200" dirty="0">
                <a:solidFill>
                  <a:srgbClr val="292929"/>
                </a:solidFill>
                <a:latin typeface="medium-content-serif-font"/>
              </a:rPr>
              <a:t>.</a:t>
            </a:r>
          </a:p>
          <a:p>
            <a:r>
              <a:rPr lang="en-US" sz="2200" dirty="0">
                <a:solidFill>
                  <a:srgbClr val="292929"/>
                </a:solidFill>
                <a:latin typeface="medium-content-serif-font"/>
              </a:rPr>
              <a:t>The regression algorithm iteratively finds out the most optimized value for </a:t>
            </a:r>
            <a:r>
              <a:rPr lang="en-US" sz="2200" b="1" dirty="0">
                <a:solidFill>
                  <a:srgbClr val="292929"/>
                </a:solidFill>
                <a:latin typeface="medium-content-serif-font"/>
              </a:rPr>
              <a:t>m</a:t>
            </a:r>
            <a:r>
              <a:rPr lang="en-US" sz="2200" dirty="0">
                <a:solidFill>
                  <a:srgbClr val="292929"/>
                </a:solidFill>
                <a:latin typeface="medium-content-serif-font"/>
              </a:rPr>
              <a:t> and </a:t>
            </a:r>
            <a:r>
              <a:rPr lang="en-US" sz="2200" b="1" dirty="0">
                <a:solidFill>
                  <a:srgbClr val="292929"/>
                </a:solidFill>
                <a:latin typeface="medium-content-serif-font"/>
              </a:rPr>
              <a:t>c</a:t>
            </a:r>
            <a:r>
              <a:rPr lang="en-US" sz="2200" dirty="0">
                <a:solidFill>
                  <a:srgbClr val="292929"/>
                </a:solidFill>
                <a:latin typeface="medium-content-serif-font"/>
              </a:rPr>
              <a:t>.</a:t>
            </a:r>
          </a:p>
          <a:p>
            <a:endParaRPr lang="en-US" dirty="0"/>
          </a:p>
          <a:p>
            <a:pPr lvl="1"/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C6622DDF-4950-4D0A-B1CA-67215D24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74" y="5059794"/>
            <a:ext cx="3626651" cy="118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7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B79D2-4E8C-4199-806A-008EC44E6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114"/>
            <a:ext cx="10515600" cy="4351338"/>
          </a:xfrm>
        </p:spPr>
        <p:txBody>
          <a:bodyPr/>
          <a:lstStyle/>
          <a:p>
            <a:r>
              <a:rPr lang="en-US" dirty="0"/>
              <a:t>Let's substitute the value of ȳᵢ (Output) :</a:t>
            </a:r>
          </a:p>
          <a:p>
            <a:endParaRPr lang="en-US" dirty="0"/>
          </a:p>
          <a:p>
            <a:endParaRPr lang="en-IN" dirty="0"/>
          </a:p>
          <a:p>
            <a:r>
              <a:rPr lang="en-IN" dirty="0"/>
              <a:t>This will help us in getting the optimized values for the hyper parameters (m and c).</a:t>
            </a:r>
          </a:p>
          <a:p>
            <a:endParaRPr lang="en-IN" dirty="0"/>
          </a:p>
        </p:txBody>
      </p:sp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16BC759F-6820-4238-8862-9FD3EA8B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304" y="1023098"/>
            <a:ext cx="3367391" cy="82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2FEFDFF-BC02-4374-AE98-382FF6316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61" y="3188792"/>
            <a:ext cx="8113678" cy="31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75236-6C0B-4FD1-8C97-B12E3FA8A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12" y="253898"/>
            <a:ext cx="11489987" cy="6457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Thus our equation becomes –</a:t>
            </a:r>
          </a:p>
          <a:p>
            <a:pPr marL="0" indent="0">
              <a:buNone/>
            </a:pPr>
            <a:endParaRPr lang="en-US" b="1" u="sng" dirty="0"/>
          </a:p>
          <a:p>
            <a:r>
              <a:rPr lang="en-IN" sz="1800" dirty="0"/>
              <a:t>y(Rainfall) = </a:t>
            </a:r>
            <a:r>
              <a:rPr lang="en-IN" sz="1800" b="1" dirty="0" err="1"/>
              <a:t>model_coefficient</a:t>
            </a:r>
            <a:r>
              <a:rPr lang="en-IN" sz="1800" b="1" dirty="0"/>
              <a:t>(m) </a:t>
            </a:r>
            <a:r>
              <a:rPr lang="en-IN" sz="1800" dirty="0"/>
              <a:t>* Rainfall value(X) + </a:t>
            </a:r>
            <a:r>
              <a:rPr lang="en-IN" sz="1800" b="1" dirty="0" err="1"/>
              <a:t>regression_intercept</a:t>
            </a:r>
            <a:r>
              <a:rPr lang="en-IN" sz="1800" b="1" dirty="0"/>
              <a:t>(c)</a:t>
            </a:r>
          </a:p>
          <a:p>
            <a:r>
              <a:rPr lang="en-IN" sz="1800" b="1" dirty="0"/>
              <a:t>Let’s take an example –</a:t>
            </a:r>
          </a:p>
          <a:p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US" dirty="0"/>
          </a:p>
          <a:p>
            <a:r>
              <a:rPr lang="en-IN" sz="1800" dirty="0"/>
              <a:t>Now we have the value of m, let’s see the value of c from our algorithm</a:t>
            </a:r>
          </a:p>
          <a:p>
            <a:endParaRPr lang="en-IN" dirty="0"/>
          </a:p>
          <a:p>
            <a:endParaRPr lang="en-IN" dirty="0"/>
          </a:p>
          <a:p>
            <a:r>
              <a:rPr lang="en-IN" sz="1800" dirty="0"/>
              <a:t>Let’s predict a value using the equation 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C4351D-D36F-46D7-B929-D279CE30B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24" y="2083060"/>
            <a:ext cx="7472868" cy="131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AB7024-B104-4A17-940C-83674C88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608" y="3824079"/>
            <a:ext cx="4076700" cy="819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B7BAA-F853-4B90-9DB9-41BBAB18B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526" y="5223252"/>
            <a:ext cx="5376863" cy="10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2E93-180B-433C-BD2D-4CF3960BE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Further Extension of the Model</a:t>
            </a:r>
            <a:br>
              <a:rPr lang="en-US" sz="6000"/>
            </a:br>
            <a:endParaRPr lang="en-IN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F4F9A-6595-420D-9355-3FD240A36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200"/>
              <a:t>The model can be further extended to get more accurate predictions to generate accurate flood alerts – </a:t>
            </a:r>
          </a:p>
          <a:p>
            <a:endParaRPr lang="en-US" sz="2200"/>
          </a:p>
          <a:p>
            <a:endParaRPr lang="en-US" sz="2200"/>
          </a:p>
          <a:p>
            <a:r>
              <a:rPr lang="en-IN" sz="2200"/>
              <a:t>y = model_coefficient_f1 * </a:t>
            </a:r>
            <a:r>
              <a:rPr lang="en-IN" sz="2200" b="1"/>
              <a:t>Rainfall_value</a:t>
            </a:r>
            <a:r>
              <a:rPr lang="en-IN" sz="2200"/>
              <a:t>(f1) + model_coefficient_f2 * </a:t>
            </a:r>
            <a:r>
              <a:rPr lang="en-IN" sz="2200" b="1"/>
              <a:t>inflow from glacial lake</a:t>
            </a:r>
            <a:r>
              <a:rPr lang="en-IN" sz="2200"/>
              <a:t>(f2) + model_coefficient_f3 * </a:t>
            </a:r>
            <a:r>
              <a:rPr lang="en-IN" sz="2200" b="1"/>
              <a:t>snowmelt runoff</a:t>
            </a:r>
            <a:r>
              <a:rPr lang="en-IN" sz="2200"/>
              <a:t>(f3) + model_coefficient_f4 * </a:t>
            </a:r>
            <a:r>
              <a:rPr lang="en-IN" sz="2200" b="1"/>
              <a:t>frequency of landslide</a:t>
            </a:r>
            <a:r>
              <a:rPr lang="en-IN" sz="2200"/>
              <a:t>(f4) + … + regression_intercept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32537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3809-3E3A-4427-94E5-D44978F4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dirty="0"/>
              <a:t>Polynomial Regression based Approach</a:t>
            </a:r>
          </a:p>
        </p:txBody>
      </p:sp>
      <p:pic>
        <p:nvPicPr>
          <p:cNvPr id="16" name="Content Placeholder 15" descr="A close up of a map&#10;&#10;Description automatically generated">
            <a:extLst>
              <a:ext uri="{FF2B5EF4-FFF2-40B4-BE49-F238E27FC236}">
                <a16:creationId xmlns:a16="http://schemas.microsoft.com/office/drawing/2014/main" id="{8091C50C-04EA-41D1-AD9E-DC173EC06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28" y="2139484"/>
            <a:ext cx="5462016" cy="4096512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FD39428B-6FEA-4243-B1FE-651C31AFA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358" y="2139484"/>
            <a:ext cx="5462016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6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1BF5-3C69-4755-91AE-9D4351AA5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70"/>
            <a:ext cx="10515600" cy="133468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/>
              <a:t>Flowchart of Accidental Blockage detection models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2653-9CF9-4031-8A70-D1515CFC8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1393"/>
            <a:ext cx="5257800" cy="52322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Within Indian territory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EA222-9BF5-453D-86F5-616665D26FBC}"/>
              </a:ext>
            </a:extLst>
          </p:cNvPr>
          <p:cNvSpPr txBox="1"/>
          <p:nvPr/>
        </p:nvSpPr>
        <p:spPr>
          <a:xfrm>
            <a:off x="6254749" y="4211393"/>
            <a:ext cx="51054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Beyond Indian territory</a:t>
            </a:r>
            <a:endParaRPr lang="en-I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1FF9A-B1AF-423E-B93F-0E549F56CB77}"/>
              </a:ext>
            </a:extLst>
          </p:cNvPr>
          <p:cNvSpPr/>
          <p:nvPr/>
        </p:nvSpPr>
        <p:spPr>
          <a:xfrm>
            <a:off x="838200" y="5729617"/>
            <a:ext cx="5257800" cy="66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Gauge to gauge difference measurement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0707E9-A973-4CEE-96C2-DE87AD0E85CA}"/>
              </a:ext>
            </a:extLst>
          </p:cNvPr>
          <p:cNvSpPr/>
          <p:nvPr/>
        </p:nvSpPr>
        <p:spPr>
          <a:xfrm>
            <a:off x="6254749" y="5726302"/>
            <a:ext cx="5105400" cy="66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Landslide detection using AI (Object Detection)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C00E97-14DB-4493-9F40-9B765D26835D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467100" y="4734613"/>
            <a:ext cx="0" cy="995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A3B649-7F3B-43C7-93A6-96F04967A280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8807449" y="4734613"/>
            <a:ext cx="0" cy="99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1317CAE-1322-4702-B18D-33C7570FB1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33972" y="1508042"/>
            <a:ext cx="6608" cy="5340349"/>
          </a:xfrm>
          <a:prstGeom prst="bentConnector3">
            <a:avLst>
              <a:gd name="adj1" fmla="val -345944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5E9CF9-C2AD-480D-84F9-68BFB56ABA2F}"/>
              </a:ext>
            </a:extLst>
          </p:cNvPr>
          <p:cNvSpPr txBox="1"/>
          <p:nvPr/>
        </p:nvSpPr>
        <p:spPr>
          <a:xfrm flipH="1">
            <a:off x="2629121" y="502092"/>
            <a:ext cx="5573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New features implemented:</a:t>
            </a:r>
            <a:endParaRPr lang="en-IN" sz="32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CADD48-AC90-4FF7-BDA4-B6DBCD7E9E07}"/>
              </a:ext>
            </a:extLst>
          </p:cNvPr>
          <p:cNvCxnSpPr>
            <a:cxnSpLocks/>
          </p:cNvCxnSpPr>
          <p:nvPr/>
        </p:nvCxnSpPr>
        <p:spPr>
          <a:xfrm>
            <a:off x="6137275" y="2924933"/>
            <a:ext cx="0" cy="999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34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2DFB-872C-4429-9E13-DF3C239D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Beyond Indian territory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A4988F-3522-4CC7-AEE7-84D623103A0A}"/>
              </a:ext>
            </a:extLst>
          </p:cNvPr>
          <p:cNvSpPr/>
          <p:nvPr/>
        </p:nvSpPr>
        <p:spPr>
          <a:xfrm>
            <a:off x="4108174" y="2176497"/>
            <a:ext cx="2584173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Landslide detection model trained using custom vision in Azure cloud services</a:t>
            </a:r>
            <a:endParaRPr lang="en-IN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0838F0-16B9-42C2-867B-D0DFD8EC8FBF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3432313" y="2839279"/>
            <a:ext cx="6758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8FE0C3-97B7-4E87-8767-07D19F77D3ED}"/>
              </a:ext>
            </a:extLst>
          </p:cNvPr>
          <p:cNvSpPr txBox="1"/>
          <p:nvPr/>
        </p:nvSpPr>
        <p:spPr>
          <a:xfrm>
            <a:off x="1696279" y="2377614"/>
            <a:ext cx="17360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Landslide images captured using satellite</a:t>
            </a:r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987300-5B54-450D-B2D1-04C00FEAC8F9}"/>
              </a:ext>
            </a:extLst>
          </p:cNvPr>
          <p:cNvSpPr/>
          <p:nvPr/>
        </p:nvSpPr>
        <p:spPr>
          <a:xfrm>
            <a:off x="7500730" y="2251718"/>
            <a:ext cx="2067339" cy="11794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Analyse river basin images captured using remote sensing satellite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AE7BF9-EABF-43FE-8941-FBA333B5331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6692347" y="2839279"/>
            <a:ext cx="808383" cy="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B2D6C1D-9AEC-4C6D-A263-FC7F50B1A8BA}"/>
              </a:ext>
            </a:extLst>
          </p:cNvPr>
          <p:cNvSpPr/>
          <p:nvPr/>
        </p:nvSpPr>
        <p:spPr>
          <a:xfrm>
            <a:off x="8892208" y="4528931"/>
            <a:ext cx="2292628" cy="1179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Notify the concerned authority if landslide is detected</a:t>
            </a:r>
            <a:endParaRPr lang="en-IN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474E4C7-DCAA-4ADC-83E3-199DCB0B3421}"/>
              </a:ext>
            </a:extLst>
          </p:cNvPr>
          <p:cNvCxnSpPr>
            <a:stCxn id="6" idx="3"/>
            <a:endCxn id="8" idx="0"/>
          </p:cNvCxnSpPr>
          <p:nvPr/>
        </p:nvCxnSpPr>
        <p:spPr>
          <a:xfrm>
            <a:off x="9568069" y="2841440"/>
            <a:ext cx="470453" cy="16874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26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78930-7681-4791-BAF4-047077AA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31"/>
            <a:ext cx="10515600" cy="628788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IN" dirty="0"/>
              <a:t>Landslide detection using AI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9867F2-1379-43AF-8AE6-963282976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377" y="955718"/>
            <a:ext cx="5939790" cy="46684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529E27-1A37-4E0D-9EBF-55453F264F64}"/>
              </a:ext>
            </a:extLst>
          </p:cNvPr>
          <p:cNvSpPr txBox="1"/>
          <p:nvPr/>
        </p:nvSpPr>
        <p:spPr>
          <a:xfrm>
            <a:off x="8039099" y="5735896"/>
            <a:ext cx="199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Images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4DAF6C2-1A07-4553-B2AB-A0E5B0F58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12021" r="97" b="5277"/>
          <a:stretch/>
        </p:blipFill>
        <p:spPr>
          <a:xfrm>
            <a:off x="156210" y="963975"/>
            <a:ext cx="5939790" cy="4488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B12F40-1509-4130-B23A-9D3D414FF897}"/>
              </a:ext>
            </a:extLst>
          </p:cNvPr>
          <p:cNvSpPr txBox="1"/>
          <p:nvPr/>
        </p:nvSpPr>
        <p:spPr>
          <a:xfrm>
            <a:off x="2130535" y="5949827"/>
            <a:ext cx="199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 Images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0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735</Words>
  <Application>Microsoft Office PowerPoint</Application>
  <PresentationFormat>Widescreen</PresentationFormat>
  <Paragraphs>115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medium-content-serif-font</vt:lpstr>
      <vt:lpstr>Office Theme</vt:lpstr>
      <vt:lpstr>Regression Equation for Predicting Water Level</vt:lpstr>
      <vt:lpstr>PowerPoint Presentation</vt:lpstr>
      <vt:lpstr>PowerPoint Presentation</vt:lpstr>
      <vt:lpstr>PowerPoint Presentation</vt:lpstr>
      <vt:lpstr>Further Extension of the Model </vt:lpstr>
      <vt:lpstr>Polynomial Regression based Approach</vt:lpstr>
      <vt:lpstr>Flowchart of Accidental Blockage detection models</vt:lpstr>
      <vt:lpstr>Beyond Indian territory</vt:lpstr>
      <vt:lpstr>Landslide detection using AI</vt:lpstr>
      <vt:lpstr>Within Indian territory</vt:lpstr>
      <vt:lpstr>PowerPoint Presentation</vt:lpstr>
      <vt:lpstr>Scenarios considered for prediction: Rainfall only</vt:lpstr>
      <vt:lpstr>Scenarios considered for prediction : Both snow fall and rainfall</vt:lpstr>
      <vt:lpstr>Scenarios considered for prediction : Glacial lake outburst flood</vt:lpstr>
      <vt:lpstr>Glacial lake detected using AI (object detection)</vt:lpstr>
      <vt:lpstr>A screenshot of an UI where you can upload new features, labels and dataset, which will train automatically </vt:lpstr>
      <vt:lpstr>PowerPoint Presentation</vt:lpstr>
      <vt:lpstr>What have we done?</vt:lpstr>
      <vt:lpstr>Intelligent Flood Warning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Flowchart of Accidental Blockage detection models</dc:title>
  <dc:creator>Haimantika Mitra</dc:creator>
  <cp:lastModifiedBy>Bappaditya</cp:lastModifiedBy>
  <cp:revision>3</cp:revision>
  <dcterms:created xsi:type="dcterms:W3CDTF">2020-08-03T10:06:16Z</dcterms:created>
  <dcterms:modified xsi:type="dcterms:W3CDTF">2020-08-03T10:31:08Z</dcterms:modified>
</cp:coreProperties>
</file>